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  <p:sldId id="266" r:id="rId6"/>
    <p:sldId id="265" r:id="rId7"/>
    <p:sldId id="264" r:id="rId8"/>
    <p:sldId id="263" r:id="rId9"/>
    <p:sldId id="267" r:id="rId10"/>
    <p:sldId id="273" r:id="rId11"/>
    <p:sldId id="269" r:id="rId12"/>
    <p:sldId id="257" r:id="rId13"/>
    <p:sldId id="279" r:id="rId14"/>
    <p:sldId id="268" r:id="rId15"/>
    <p:sldId id="280" r:id="rId16"/>
    <p:sldId id="278" r:id="rId17"/>
    <p:sldId id="276" r:id="rId18"/>
    <p:sldId id="275" r:id="rId19"/>
    <p:sldId id="274" r:id="rId20"/>
    <p:sldId id="277" r:id="rId21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C7B6A-1F90-4DD0-B463-81AB332D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8CCCAB-348B-4CB3-BE9C-D180FA7DE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16194-D359-46F0-A1FE-BE191F07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09998-5E50-457F-B6B3-73FE7390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0237D-1688-458B-B347-AFEA60BB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6627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F9FE6-30B5-4ED8-A84D-7989FD86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C746BF-3A58-465A-9924-2E62E24D8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5B30A1-6075-43D7-B75B-1F57DF55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F88513-A548-40C3-88CA-C11C2F5E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B0E2C2-E180-4A1F-A55E-43009296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2265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4D5733-EF83-4967-BF85-69D252C48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A48F2A-9394-4D46-9D7C-1963E8184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3D45E-D906-47FD-B364-6C35DEA2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48A768-5EC7-4899-8918-1447771E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A563D0-F834-4167-95CE-ECB28979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77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55174-D874-4E40-BD38-3B9BEC37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2B705F-6A9A-449D-A719-136E276B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14D6D-2DA2-4851-B5C2-A6F3C87D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9B379F-7416-4495-87D1-256C1817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61EEA-CF13-4B16-8322-9C7809CE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9331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7F8A6-563B-4671-8EC2-F68358D3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D39FA0-F42B-46C7-AC70-FBB56333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0E8F93-75A2-4EBC-9A5A-4113412D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AF78E4-50AD-42D7-A0D5-A7EFBC0D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009E6-0125-46DB-A971-3D3A4300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7720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626A2-E7BD-4BD2-8852-834E18BF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869B2-8C50-4A46-93F2-C95C845A1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EEDF3A-43F6-4E89-968A-16E4EF9EE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E82DD6-F311-4C49-90DB-82564E96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810C28-294A-4CC6-BF5E-E14C95B2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C27E71-8F2E-4237-A9CC-86E54D78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178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DE15-E60A-4C6D-A29A-F9E90374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002CDD-26E4-4C13-96F5-24F2A9FD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2798ED-7558-47A5-BE80-1B2A4701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C6505B-D4C6-48E2-814F-2517423E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E21FD0-2EB5-4ECD-B1A0-7E7249C63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771DBE-F08C-49C9-B3F9-71371278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48B44F-5184-40E9-B606-A31B0E47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7215DF-49ED-4682-ACE5-E4832265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6301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0E5-413A-47BC-94CB-674C8E9A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627D10-1BF4-407B-A172-E76E4D65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94B811-F664-470C-8AD6-BC02766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F74F9C-ECF4-4A92-94C1-0B231919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2775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0A1D86-B05A-430B-886A-C7B2211F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478424-A1E3-49B8-9EC3-DD101F57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D1AE8F-7E6C-4546-B864-CEDF7345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209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CAFC0-6ECE-46C1-870B-72713E93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DD3304-F35F-494F-A0F1-C75E523E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CDDAA7-32A7-4FAF-9503-0494191A7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9D3C8C-9E1B-4496-9CF9-C3D5C879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0DAAE6-794C-48BC-8868-AD4C6208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422AB8-0111-445C-BA7D-87D6449F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3942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122D9-B42B-4AA6-BAB8-78C34174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60C3A5-B390-4639-92DA-7059ACF3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03AF4F-EE0C-44DB-9350-C36A84C6F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5E14B1-F413-4459-B0E8-CA5470EF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78D974-91F9-49D9-A8E5-B5F6F258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A3F87B-901C-47C2-9FAF-C8B78BC0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168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D7BE3E-DDA7-4712-93F9-1728E993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DC4001-6E4C-4126-B06B-E32F1D2C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59E4D4-FC1C-4A93-8960-F12205F03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6766-7261-48D6-8EC3-2736C338A2BF}" type="datetimeFigureOut">
              <a:rPr lang="it-CH" smtClean="0"/>
              <a:t>14.03.2022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016734-BF9B-4535-992C-3F38A5F82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A3DE11-8945-428F-9684-D64394090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2E9C-4DAD-4249-849D-D2AC4BCDF4E6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053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14EF06-3265-40EF-A7BC-FDEBCA9C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" y="0"/>
            <a:ext cx="1218793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FB7BF6-5F19-409F-B07C-615D4562D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778" y="1122362"/>
            <a:ext cx="9403222" cy="3133443"/>
          </a:xfrm>
        </p:spPr>
        <p:txBody>
          <a:bodyPr>
            <a:normAutofit/>
          </a:bodyPr>
          <a:lstStyle/>
          <a:p>
            <a:r>
              <a:rPr lang="it-CH" sz="7200" dirty="0">
                <a:latin typeface="Arial" panose="020B0604020202020204" pitchFamily="34" charset="0"/>
                <a:cs typeface="Arial" panose="020B0604020202020204" pitchFamily="34" charset="0"/>
              </a:rPr>
              <a:t>Presentazione sala arcobaleno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3F7C42-425B-4C97-AF5D-2699D771F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9072" y="5342531"/>
            <a:ext cx="3785787" cy="786214"/>
          </a:xfrm>
        </p:spPr>
        <p:txBody>
          <a:bodyPr>
            <a:normAutofit fontScale="92500" lnSpcReduction="10000"/>
          </a:bodyPr>
          <a:lstStyle/>
          <a:p>
            <a:r>
              <a:rPr lang="it-CH" dirty="0"/>
              <a:t>CULLA BABY STAR</a:t>
            </a:r>
          </a:p>
          <a:p>
            <a:r>
              <a:rPr lang="it-CH" dirty="0"/>
              <a:t> Anno 2021/2022</a:t>
            </a:r>
          </a:p>
        </p:txBody>
      </p:sp>
    </p:spTree>
    <p:extLst>
      <p:ext uri="{BB962C8B-B14F-4D97-AF65-F5344CB8AC3E}">
        <p14:creationId xmlns:p14="http://schemas.microsoft.com/office/powerpoint/2010/main" val="96809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35DD5D-3337-4735-B615-856B2CBEF8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7ECF76-803F-4440-A0D8-1121C50CDF42}"/>
              </a:ext>
            </a:extLst>
          </p:cNvPr>
          <p:cNvSpPr txBox="1"/>
          <p:nvPr/>
        </p:nvSpPr>
        <p:spPr>
          <a:xfrm>
            <a:off x="2373179" y="1472503"/>
            <a:ext cx="7135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Principalmente lavoriamo come coppie educative di riferimento per ogni famiglia, ma collaboriamo in equipe e ci impegniamo per conoscere tutti i bambini e garantire loro la continuità educativa di cui hanno bisogno;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Lavoriamo in rete tra noi e cerchiamo di costruire relazioni significative sia con i gruppi di bambini che ci vengono affidati sia con i bambini delle sale adiacenti;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alcuni momenti della giornata e in occasioni di gioco a gruppi misti (ad esempio in giardino) favoriamo la relazione del bambino con l’équipe educativa, in modo da farlo sentire sempre al sicuro con ogni educatrice e permettere alle maestre di conoscere l’unicità di ognuno.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1F0BD9-670B-42AE-A27C-AD85F40AA191}"/>
              </a:ext>
            </a:extLst>
          </p:cNvPr>
          <p:cNvSpPr txBox="1"/>
          <p:nvPr/>
        </p:nvSpPr>
        <p:spPr>
          <a:xfrm>
            <a:off x="3821501" y="733245"/>
            <a:ext cx="47186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cap="all" dirty="0">
                <a:latin typeface="Arial" panose="020B0604020202020204" pitchFamily="34" charset="0"/>
                <a:cs typeface="Arial" panose="020B0604020202020204" pitchFamily="34" charset="0"/>
              </a:rPr>
              <a:t>Équipe educativa</a:t>
            </a:r>
          </a:p>
        </p:txBody>
      </p:sp>
    </p:spTree>
    <p:extLst>
      <p:ext uri="{BB962C8B-B14F-4D97-AF65-F5344CB8AC3E}">
        <p14:creationId xmlns:p14="http://schemas.microsoft.com/office/powerpoint/2010/main" val="251115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44A13B-CB0E-4B9E-A8E3-460099978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226053-9117-4754-B50F-1358A5330DCD}"/>
              </a:ext>
            </a:extLst>
          </p:cNvPr>
          <p:cNvSpPr txBox="1"/>
          <p:nvPr/>
        </p:nvSpPr>
        <p:spPr>
          <a:xfrm>
            <a:off x="3949591" y="495530"/>
            <a:ext cx="3046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Ambientamento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FBB98B-898D-4E9F-9518-866044779A9F}"/>
              </a:ext>
            </a:extLst>
          </p:cNvPr>
          <p:cNvSpPr txBox="1"/>
          <p:nvPr/>
        </p:nvSpPr>
        <p:spPr>
          <a:xfrm>
            <a:off x="3105771" y="1137608"/>
            <a:ext cx="48629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Dura circa due settimane, in cui chiediamo la disponibilità di un genitore oppure di una persona significativa per il bambino, per poter stare con noi e raccontarci del bambino.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accordano giorni e orari per abituarlo al nuovo ambiente e alle nuove maestre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Ogni bambino e ogni famiglia sono per noi unici: pertanto l’ambientamento tiene conto delle caratteristiche peculiari di ognuno (reazioni, distacchi progressivi concordati, esigenze familiari…)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un momento fondamentale per la relazione con il nido, quindi chiediamo la massima collaborazione nel rispettare gli accordi presi con le educatrici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416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C6307DB1-9FF7-4444-B4EF-C167BD953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E5276C-422C-42BE-A470-1C9E3345C7F1}"/>
              </a:ext>
            </a:extLst>
          </p:cNvPr>
          <p:cNvSpPr txBox="1"/>
          <p:nvPr/>
        </p:nvSpPr>
        <p:spPr>
          <a:xfrm>
            <a:off x="3384135" y="623842"/>
            <a:ext cx="530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Le educatrici della sala arcobaleno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3C23E-01DB-4158-AB0A-1CC4B525536C}"/>
              </a:ext>
            </a:extLst>
          </p:cNvPr>
          <p:cNvSpPr txBox="1"/>
          <p:nvPr/>
        </p:nvSpPr>
        <p:spPr>
          <a:xfrm>
            <a:off x="5700988" y="2168469"/>
            <a:ext cx="16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endParaRPr lang="it-CH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9AD6F3-91FF-46F9-8E0A-B0410CBBE205}"/>
              </a:ext>
            </a:extLst>
          </p:cNvPr>
          <p:cNvSpPr txBox="1"/>
          <p:nvPr/>
        </p:nvSpPr>
        <p:spPr>
          <a:xfrm>
            <a:off x="8184087" y="4954711"/>
            <a:ext cx="16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E9DE4-967A-43F6-9A66-7BCB0F519582}"/>
              </a:ext>
            </a:extLst>
          </p:cNvPr>
          <p:cNvSpPr txBox="1"/>
          <p:nvPr/>
        </p:nvSpPr>
        <p:spPr>
          <a:xfrm>
            <a:off x="3012329" y="4954711"/>
            <a:ext cx="16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Rita</a:t>
            </a:r>
            <a:r>
              <a:rPr lang="it-CH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F984A5-FF42-4886-B89E-0D5BDC468EBA}"/>
              </a:ext>
            </a:extLst>
          </p:cNvPr>
          <p:cNvSpPr txBox="1"/>
          <p:nvPr/>
        </p:nvSpPr>
        <p:spPr>
          <a:xfrm>
            <a:off x="10403695" y="2092113"/>
            <a:ext cx="16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err="1">
                <a:latin typeface="Arial" panose="020B0604020202020204" pitchFamily="34" charset="0"/>
                <a:cs typeface="Arial" panose="020B0604020202020204" pitchFamily="34" charset="0"/>
              </a:rPr>
              <a:t>Sanela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A347D57-B047-45F0-8181-9DDF799E7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48"/>
          <a:stretch/>
        </p:blipFill>
        <p:spPr>
          <a:xfrm>
            <a:off x="9765059" y="2622268"/>
            <a:ext cx="2176879" cy="216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A1CEC9-B8EC-41E4-9592-E4E3F2D9E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551" y="2651563"/>
            <a:ext cx="1965082" cy="213070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4597BFB-0EF1-4CEF-A2AC-075C2827C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452" y="2622268"/>
            <a:ext cx="1880241" cy="216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FC8904B-8E0C-4609-B98A-9A2DD637C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65"/>
          <a:stretch/>
        </p:blipFill>
        <p:spPr>
          <a:xfrm>
            <a:off x="4732818" y="2622268"/>
            <a:ext cx="2474608" cy="21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B85D543-B137-4646-9846-D9665F5676E3}"/>
              </a:ext>
            </a:extLst>
          </p:cNvPr>
          <p:cNvSpPr txBox="1"/>
          <p:nvPr/>
        </p:nvSpPr>
        <p:spPr>
          <a:xfrm>
            <a:off x="998281" y="2255533"/>
            <a:ext cx="16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Rosi</a:t>
            </a:r>
            <a:r>
              <a:rPr lang="it-CH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2498CF-0A9A-4F0F-839F-44002A42F6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26" y="2622269"/>
            <a:ext cx="188024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CEB2DE1-F58B-4039-A39A-5FA960F971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B1EB0D-1B31-4EAB-A733-3268CEFCF2BD}"/>
              </a:ext>
            </a:extLst>
          </p:cNvPr>
          <p:cNvSpPr txBox="1"/>
          <p:nvPr/>
        </p:nvSpPr>
        <p:spPr>
          <a:xfrm>
            <a:off x="4534096" y="633653"/>
            <a:ext cx="807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CH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3EF857-14D0-4555-8733-E00C23D5BE2F}"/>
              </a:ext>
            </a:extLst>
          </p:cNvPr>
          <p:cNvSpPr txBox="1"/>
          <p:nvPr/>
        </p:nvSpPr>
        <p:spPr>
          <a:xfrm>
            <a:off x="3169229" y="1533803"/>
            <a:ext cx="6154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Coinvolgendo i bambini in prima persona, promuoviamo lo sviluppo delle loro capacità di osservare i diversi aspetti del mondo intorno a loro. Grazie al gioco, l’esplorazione, dei percorsi educativi personalizzati e la valorizzazione della vita pratica, consentiamo a tutti i bambini di conseguire i traguardi per lo sviluppo delle competenze relative ai cinque campi di esperienza: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se e l’altro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corpo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Immagini e colori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Discorsi 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Conoscenza del mondo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A755D2-7668-4220-BA8E-0800D5015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87" y="471054"/>
            <a:ext cx="2078182" cy="27709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09B287-7174-47D9-877F-DAC453DAA3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5" y="633653"/>
            <a:ext cx="2031423" cy="27085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DDFF1C-79B7-4D63-BB6C-3D9828460B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55" y="3519053"/>
            <a:ext cx="2296391" cy="30618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0ED869-F21B-4F33-9FBC-2CA5D06B5A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05" y="3931568"/>
            <a:ext cx="2031423" cy="2708564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966DCF16-8093-4C35-B3C5-4F1D298E821E}"/>
              </a:ext>
            </a:extLst>
          </p:cNvPr>
          <p:cNvSpPr/>
          <p:nvPr/>
        </p:nvSpPr>
        <p:spPr>
          <a:xfrm>
            <a:off x="1066535" y="1256041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1BCDF3C-5FB3-4354-918C-8DFCB49D6F2A}"/>
              </a:ext>
            </a:extLst>
          </p:cNvPr>
          <p:cNvSpPr/>
          <p:nvPr/>
        </p:nvSpPr>
        <p:spPr>
          <a:xfrm>
            <a:off x="1722733" y="782879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4ED4CCD-33C7-46B1-B74E-B862D9C938E9}"/>
              </a:ext>
            </a:extLst>
          </p:cNvPr>
          <p:cNvSpPr/>
          <p:nvPr/>
        </p:nvSpPr>
        <p:spPr>
          <a:xfrm>
            <a:off x="1794616" y="4334037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4F4B317-137A-4D68-9536-E380C436BAD9}"/>
              </a:ext>
            </a:extLst>
          </p:cNvPr>
          <p:cNvSpPr/>
          <p:nvPr/>
        </p:nvSpPr>
        <p:spPr>
          <a:xfrm>
            <a:off x="8632951" y="4115173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2D2EB19-5B31-462D-A5FD-C3DE0111AEB0}"/>
              </a:ext>
            </a:extLst>
          </p:cNvPr>
          <p:cNvSpPr/>
          <p:nvPr/>
        </p:nvSpPr>
        <p:spPr>
          <a:xfrm>
            <a:off x="10887287" y="872180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1409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D0F1202-8545-4F46-A941-03E9781C49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8948E1-D988-4588-8CF7-4E17699D6CA8}"/>
              </a:ext>
            </a:extLst>
          </p:cNvPr>
          <p:cNvSpPr txBox="1"/>
          <p:nvPr/>
        </p:nvSpPr>
        <p:spPr>
          <a:xfrm>
            <a:off x="3414822" y="825681"/>
            <a:ext cx="6109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</a:rPr>
              <a:t>Uscita in giardino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AE5735-1453-4983-8811-D8B0A786E6B8}"/>
              </a:ext>
            </a:extLst>
          </p:cNvPr>
          <p:cNvSpPr txBox="1"/>
          <p:nvPr/>
        </p:nvSpPr>
        <p:spPr>
          <a:xfrm>
            <a:off x="3174505" y="2132494"/>
            <a:ext cx="5189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 tratta di uno spazio attrezzato per la fascia d’età 18 mesi/ 3 anni : su indicazione del medico scolastico garantiamo sempre che il bambino possa stare all’aperto il più possibile.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Usciamo in giardino in ogni stagione, quando il meteo lo permette proponiamo anche i pranzi e le merende fuori.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Affinché il bambino possa godere appieno dell’esperienza all’aperto è importante un abbigliamento adeguato alla stagione (cappellino per il sole, crema solare, scarpe comode, pantaloni impermeabili…)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E3C760-FD58-40D0-9CAA-C0FCD122C9E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05" y="642022"/>
            <a:ext cx="2505012" cy="272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2AFED5-02CC-4FE9-A954-1253F47D3C6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90" y="4265858"/>
            <a:ext cx="1899209" cy="212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9C8D33-580E-490F-BCED-BB8834CD259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615" y="759027"/>
            <a:ext cx="3063339" cy="194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526CF7-8967-4B95-8764-CB8D4B67F749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1721" y="3895935"/>
            <a:ext cx="2697378" cy="235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31453531-C23E-4D61-A9D4-A10328F7CD51}"/>
              </a:ext>
            </a:extLst>
          </p:cNvPr>
          <p:cNvSpPr/>
          <p:nvPr/>
        </p:nvSpPr>
        <p:spPr>
          <a:xfrm>
            <a:off x="1461330" y="1659332"/>
            <a:ext cx="530397" cy="4731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8CF8FCB-4305-46F9-98FC-0080FFD6BC1F}"/>
              </a:ext>
            </a:extLst>
          </p:cNvPr>
          <p:cNvSpPr/>
          <p:nvPr/>
        </p:nvSpPr>
        <p:spPr>
          <a:xfrm>
            <a:off x="1656794" y="4750666"/>
            <a:ext cx="325298" cy="362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B27A2FE-A952-4EE4-8D3E-482F23BE8B05}"/>
              </a:ext>
            </a:extLst>
          </p:cNvPr>
          <p:cNvSpPr/>
          <p:nvPr/>
        </p:nvSpPr>
        <p:spPr>
          <a:xfrm>
            <a:off x="9620010" y="608915"/>
            <a:ext cx="660400" cy="71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AF34DA7B-B6EA-449F-AC1B-60AB620BCDF0}"/>
              </a:ext>
            </a:extLst>
          </p:cNvPr>
          <p:cNvSpPr/>
          <p:nvPr/>
        </p:nvSpPr>
        <p:spPr>
          <a:xfrm>
            <a:off x="9950210" y="5216049"/>
            <a:ext cx="660400" cy="71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4336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268498-6AB4-43AA-A98F-F261D99D58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FBA32D-2522-47D6-805C-11F8D3A1860C}"/>
              </a:ext>
            </a:extLst>
          </p:cNvPr>
          <p:cNvSpPr txBox="1"/>
          <p:nvPr/>
        </p:nvSpPr>
        <p:spPr>
          <a:xfrm>
            <a:off x="3297382" y="609600"/>
            <a:ext cx="583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000" cap="all" dirty="0">
                <a:latin typeface="Arial" panose="020B0604020202020204" pitchFamily="34" charset="0"/>
                <a:cs typeface="Arial" panose="020B0604020202020204" pitchFamily="34" charset="0"/>
              </a:rPr>
              <a:t>A passeggio per esplorare il mondo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9EBD77-9D55-4826-B48E-288423E5602B}"/>
              </a:ext>
            </a:extLst>
          </p:cNvPr>
          <p:cNvSpPr txBox="1"/>
          <p:nvPr/>
        </p:nvSpPr>
        <p:spPr>
          <a:xfrm>
            <a:off x="2099396" y="1409160"/>
            <a:ext cx="832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Ai bambini piace esplorare il mondo, grazie alle nostre passeggiate nel bosco, i bambini possono trovare tesori naturali come ghiande, castagne, foglie, semi e rametti. Ed ogni tanto troviamo qualche animale.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8E44B4-5E88-47FA-A4F7-E443A4774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06" y="3157836"/>
            <a:ext cx="3602181" cy="2701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B296AD-F210-4C9D-BF3E-DDE3FF71EA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036" y="2609580"/>
            <a:ext cx="2286000" cy="304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820B18-0C41-45C2-B5B0-72AEBAF69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88" y="3157836"/>
            <a:ext cx="2447059" cy="32627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D6648A-A85E-4F7C-9BB2-D6C0DD1467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885" y="3429000"/>
            <a:ext cx="1897205" cy="25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DE139B3-CE38-4BB9-A9A6-F8113D4DF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09" y="-76912"/>
            <a:ext cx="12278909" cy="69349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2616CD-FA5B-47E3-8412-8117CA5CDD42}"/>
              </a:ext>
            </a:extLst>
          </p:cNvPr>
          <p:cNvSpPr txBox="1"/>
          <p:nvPr/>
        </p:nvSpPr>
        <p:spPr>
          <a:xfrm>
            <a:off x="2842853" y="535797"/>
            <a:ext cx="6844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</a:rPr>
              <a:t>Progetto capriola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889F1E-908E-465A-B4C4-2082E6A168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880" y="153583"/>
            <a:ext cx="1530229" cy="17009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F74959-EAB0-4B9A-BE9A-522DC1FC0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47" y="1484060"/>
            <a:ext cx="3157541" cy="23695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417F3F-AA14-4164-B7F2-075AA140CF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657" y="4060571"/>
            <a:ext cx="3157541" cy="24931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476923-EBDF-4C48-9583-1A5C2B779A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920" y="4506184"/>
            <a:ext cx="2865368" cy="21581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F40FAD-BE67-4AB9-A946-3CC961E4A94B}"/>
              </a:ext>
            </a:extLst>
          </p:cNvPr>
          <p:cNvSpPr txBox="1"/>
          <p:nvPr/>
        </p:nvSpPr>
        <p:spPr>
          <a:xfrm>
            <a:off x="3671058" y="1948288"/>
            <a:ext cx="336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Su questo carrello, troviamo diverso materiale che ci permette di proporre attività di movimento.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47CD15-DEB3-4660-BE39-2D4833C01E63}"/>
              </a:ext>
            </a:extLst>
          </p:cNvPr>
          <p:cNvSpPr txBox="1"/>
          <p:nvPr/>
        </p:nvSpPr>
        <p:spPr>
          <a:xfrm>
            <a:off x="5019921" y="4119094"/>
            <a:ext cx="2734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Ecco alcuni esempi dove i bambini possono affinare le loro capacità di motricità globale, alcune volte proponiamo percorsi completi altre volte lasciamo loro la liberta di sperimentare con il vario materiale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844E906-0D0B-43A9-9556-92F3EEAE084E}"/>
              </a:ext>
            </a:extLst>
          </p:cNvPr>
          <p:cNvSpPr/>
          <p:nvPr/>
        </p:nvSpPr>
        <p:spPr>
          <a:xfrm>
            <a:off x="2008262" y="4819828"/>
            <a:ext cx="324740" cy="55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F0AC25F-FA73-467E-A6FF-0E6510A89D74}"/>
              </a:ext>
            </a:extLst>
          </p:cNvPr>
          <p:cNvSpPr/>
          <p:nvPr/>
        </p:nvSpPr>
        <p:spPr>
          <a:xfrm>
            <a:off x="4195962" y="4567602"/>
            <a:ext cx="296364" cy="377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927D65-4A40-467C-A8F5-1FD850D71830}"/>
              </a:ext>
            </a:extLst>
          </p:cNvPr>
          <p:cNvSpPr/>
          <p:nvPr/>
        </p:nvSpPr>
        <p:spPr>
          <a:xfrm>
            <a:off x="2677290" y="5373940"/>
            <a:ext cx="324740" cy="55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84A1BAC-DD40-4486-9EBB-218032C771E8}"/>
              </a:ext>
            </a:extLst>
          </p:cNvPr>
          <p:cNvSpPr/>
          <p:nvPr/>
        </p:nvSpPr>
        <p:spPr>
          <a:xfrm>
            <a:off x="3346318" y="5359074"/>
            <a:ext cx="324740" cy="55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848DB61-0924-4085-BA8D-2964902B8280}"/>
              </a:ext>
            </a:extLst>
          </p:cNvPr>
          <p:cNvSpPr/>
          <p:nvPr/>
        </p:nvSpPr>
        <p:spPr>
          <a:xfrm>
            <a:off x="10680659" y="4567602"/>
            <a:ext cx="324740" cy="33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7B00D43-524A-41EE-8972-BB654F9FCBAB}"/>
              </a:ext>
            </a:extLst>
          </p:cNvPr>
          <p:cNvSpPr/>
          <p:nvPr/>
        </p:nvSpPr>
        <p:spPr>
          <a:xfrm>
            <a:off x="9687646" y="4506184"/>
            <a:ext cx="324740" cy="335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95A8A07-30AC-4D64-ACE3-801726AA23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373" y="494332"/>
            <a:ext cx="2484542" cy="331272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62B09C2-CF7C-41DE-BA07-82ED4DC02B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646" y="2436290"/>
            <a:ext cx="335309" cy="347502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0ED71CDC-CFB3-49EE-B47B-9F132CD14BCB}"/>
              </a:ext>
            </a:extLst>
          </p:cNvPr>
          <p:cNvSpPr/>
          <p:nvPr/>
        </p:nvSpPr>
        <p:spPr>
          <a:xfrm>
            <a:off x="9203004" y="1581842"/>
            <a:ext cx="324740" cy="335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0540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A8E2BE0-C141-4C63-9E46-D3839C546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02467C-AF78-47D9-AF49-F849E5C5B789}"/>
              </a:ext>
            </a:extLst>
          </p:cNvPr>
          <p:cNvSpPr txBox="1"/>
          <p:nvPr/>
        </p:nvSpPr>
        <p:spPr>
          <a:xfrm>
            <a:off x="3723247" y="686382"/>
            <a:ext cx="508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000" cap="all" dirty="0">
                <a:latin typeface="Arial" panose="020B0604020202020204" pitchFamily="34" charset="0"/>
              </a:rPr>
              <a:t>Sala arcobaleno grandi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0D51D0-591C-4EAF-990D-C8AF28D25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52" y="806400"/>
            <a:ext cx="3058229" cy="22936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39E35F-184E-4C70-948D-DF61B2FB6B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622" y="3836339"/>
            <a:ext cx="2997200" cy="2247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0B1827B-6809-4FB4-909F-602D52EEA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023" y="806400"/>
            <a:ext cx="2844799" cy="21335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C26413-1A09-4475-AF5A-DE568CA411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380" y="4916876"/>
            <a:ext cx="3620655" cy="18357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8BF2DF-3F88-40AA-9D3D-F8F3E6B924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7" y="3924221"/>
            <a:ext cx="3144486" cy="23583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F75C29-55DF-4B2B-9E19-2BDE17884D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299" y="128228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B3FCDAF-52B9-4434-9C45-B7A52B7225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FFFD88-B1B2-4A24-A3A2-F8DCC91E94C2}"/>
              </a:ext>
            </a:extLst>
          </p:cNvPr>
          <p:cNvSpPr txBox="1"/>
          <p:nvPr/>
        </p:nvSpPr>
        <p:spPr>
          <a:xfrm>
            <a:off x="3849880" y="707229"/>
            <a:ext cx="55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000" cap="all" dirty="0">
                <a:latin typeface="Arial" panose="020B0604020202020204" pitchFamily="34" charset="0"/>
                <a:cs typeface="Arial" panose="020B0604020202020204" pitchFamily="34" charset="0"/>
              </a:rPr>
              <a:t>Sala arcobaleno piccoli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CDF2D2-DF30-4284-8E0E-5559E3D6A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865" y="1346428"/>
            <a:ext cx="1948296" cy="25977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24F707-9268-43B8-B2EA-F6296CA504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50" y="4212707"/>
            <a:ext cx="3116729" cy="23375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411D4DD-2F15-4F9B-A04B-5807D15715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493" y="4172059"/>
            <a:ext cx="1905667" cy="254089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755F84E-42DC-47E0-B34D-49B1E1FFBA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50" y="1448839"/>
            <a:ext cx="3116729" cy="23375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32386A-3FA1-4334-8FD2-5D047665E7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3" y="4212709"/>
            <a:ext cx="3129541" cy="23471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44B4BF8-6CCE-42A6-B35B-B80D797FB0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3" y="1487517"/>
            <a:ext cx="3129540" cy="23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70A707A-D3E3-46D2-A131-403D4CF54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0D421D-B518-4CD7-9178-C84157B6F3EA}"/>
              </a:ext>
            </a:extLst>
          </p:cNvPr>
          <p:cNvSpPr txBox="1"/>
          <p:nvPr/>
        </p:nvSpPr>
        <p:spPr>
          <a:xfrm>
            <a:off x="2895726" y="500422"/>
            <a:ext cx="63921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CH" sz="2500" cap="all" dirty="0" err="1">
                <a:latin typeface="Arial" panose="020B0604020202020204" pitchFamily="34" charset="0"/>
                <a:cs typeface="Arial" panose="020B0604020202020204" pitchFamily="34" charset="0"/>
              </a:rPr>
              <a:t>harmos</a:t>
            </a:r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 e transizione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A5CAA6-3E35-4FBC-8853-0FD4BDE25301}"/>
              </a:ext>
            </a:extLst>
          </p:cNvPr>
          <p:cNvSpPr txBox="1"/>
          <p:nvPr/>
        </p:nvSpPr>
        <p:spPr>
          <a:xfrm>
            <a:off x="2413828" y="1269660"/>
            <a:ext cx="7355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programma del gruppo </a:t>
            </a:r>
            <a:r>
              <a:rPr lang="it-IT" dirty="0" err="1"/>
              <a:t>harmos</a:t>
            </a:r>
            <a:r>
              <a:rPr lang="it-IT" dirty="0"/>
              <a:t> si pone l'obbiettivo di rendere serena la transizione del bambino verso la scuola dell'infanzia e affinché questo avvenga consideriamo di rilevante importanza, oltre al lavoro svolto all'interno del nido, la partecipazione attiva dei genitori che sono i maggior esperti dei loro bambini. Attraverso una continuità educativa tra nido-casa, la famiglia può sostenere e favorire l'autonomia del bambino dandogli fiducia, incoraggiandolo, responsabilizzandolo nello svolgere piccole mansioni di casa, come la preparazione della tavola e il riordino; consentendogli di provare a prendersi cura di sé stesso in autonomia:  vestirsi e svestirsi, mettere le scarpe, soffiarsi il naso, lavarsi i denti ecc. La partecipazione attiva sui due fronti preparerà il bambino ad affrontare con più sicurezza il passaggio delicato verso la scuola dell'infanzia.</a:t>
            </a: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FF22EE-96FA-42FF-AA0B-38E860DFD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25" y="4789928"/>
            <a:ext cx="4891178" cy="19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 Azzurro Polvere: Come Utilizzarlo in Casa | homify">
            <a:extLst>
              <a:ext uri="{FF2B5EF4-FFF2-40B4-BE49-F238E27FC236}">
                <a16:creationId xmlns:a16="http://schemas.microsoft.com/office/drawing/2014/main" id="{74FFEDF5-31E8-4597-A19C-679755FE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" y="4828"/>
            <a:ext cx="12183454" cy="68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295450-9ADE-4477-9F53-1D862BAA27E6}"/>
              </a:ext>
            </a:extLst>
          </p:cNvPr>
          <p:cNvSpPr txBox="1"/>
          <p:nvPr/>
        </p:nvSpPr>
        <p:spPr>
          <a:xfrm>
            <a:off x="2701636" y="387927"/>
            <a:ext cx="651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620D90-3626-47AB-833E-55B039413ABC}"/>
              </a:ext>
            </a:extLst>
          </p:cNvPr>
          <p:cNvSpPr txBox="1"/>
          <p:nvPr/>
        </p:nvSpPr>
        <p:spPr>
          <a:xfrm>
            <a:off x="4329545" y="477377"/>
            <a:ext cx="6373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Idea di bambino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C2D9BA-1084-404F-B7E8-20B21D8446B2}"/>
              </a:ext>
            </a:extLst>
          </p:cNvPr>
          <p:cNvSpPr txBox="1"/>
          <p:nvPr/>
        </p:nvSpPr>
        <p:spPr>
          <a:xfrm>
            <a:off x="649479" y="1218111"/>
            <a:ext cx="50847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Lo sviluppo delle scienze sociali, pedagogiche e psicologiche ci hanno portati ben lontani dall’idea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 bambino come “tabula rasa”, su cui l’adulto poteva inscrivere i tratti che voleva,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riconoscendogli invece una soggettività potenziale sin dalla nascita, con delle capacità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comunicative. Il bambino è competente, attivo, protagonista e costruttore del proprio percorso di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crescita, dotato di strumenti per conoscere il mondo e predisposto all’esplorazione e alla scoperta,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capace di costruire relazioni e conoscenze attraverso il corpo. Non è importante esclusivamente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l’esperienza cognitiva, poiché anche l’emotività e l’affettività costituiscono elementi fondamentali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della comunicazione, rendendo il linguaggio non un linguaggio unico ma un mondo di linguaggi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diversi, tutti ugualmente importanti e meritevoli di rispetto. Ogni soggetto è un mondo: ognuno di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noi è profondamente simile e profondamente diverso dagli altri. La differenza va riconosciuta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perché è un valore.</a:t>
            </a:r>
            <a:endParaRPr lang="it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CH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1D7DFE-70BE-4ACF-849B-E266175028C1}"/>
              </a:ext>
            </a:extLst>
          </p:cNvPr>
          <p:cNvSpPr txBox="1"/>
          <p:nvPr/>
        </p:nvSpPr>
        <p:spPr>
          <a:xfrm>
            <a:off x="7164223" y="1623701"/>
            <a:ext cx="40051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L’idea di bambino è quella di una persona che ha in sé tutte le potenzialità per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svilupparsi incontrando ambienti, occasioni di esplorazione ed espressioni, linguaggi diversi. Tutto questo deve essere predisposto, pensato e presidiato dall’adulto che garantisce la sicurezza (fisica ed emotiva) necessaria al bambino per sperimentare.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L’infanzia è un tempo di immense potenzialità nel quale i bambini, attraverso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relazioni ed esperienze, possono cominciare a costruire la conoscenza e ad esprimere la propria personalità. La centralità del bambino e delle relazioni è ciò su cui si fonda il nido.</a:t>
            </a:r>
            <a:endParaRPr lang="it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29345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A724F3-D19D-46DD-B734-0B8198F311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875A85-66B1-4E94-984F-7202414BDB3D}"/>
              </a:ext>
            </a:extLst>
          </p:cNvPr>
          <p:cNvSpPr txBox="1"/>
          <p:nvPr/>
        </p:nvSpPr>
        <p:spPr>
          <a:xfrm>
            <a:off x="1516942" y="1972051"/>
            <a:ext cx="8977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 ringraziamo per la vostra attenzione e vi salutiamo con l’augurio di poterci</a:t>
            </a: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conoscere personalmente e percorrere insieme una strada ricca di emozioni e di traguardi positivi</a:t>
            </a: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presto!</a:t>
            </a:r>
            <a:endParaRPr lang="it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91F107-155D-4511-8C2D-E79830F7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906" y="3364544"/>
            <a:ext cx="4000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3D336BD-13A1-40A7-8876-423D21201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9FD773-70DF-43F4-B454-E33EAF115634}"/>
              </a:ext>
            </a:extLst>
          </p:cNvPr>
          <p:cNvSpPr txBox="1"/>
          <p:nvPr/>
        </p:nvSpPr>
        <p:spPr>
          <a:xfrm>
            <a:off x="1995055" y="2274838"/>
            <a:ext cx="8506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presupposto che il bambino nasca con “cento linguaggi”, diventa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compito prioritario dell’adulto ascoltarli, riconoscerli, valorizzarli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favorendo situazioni in cui possano emergere molteplici potenzialità. Le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attività proposte, la predisposizione degli spazi e la scelta dei materiali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riguardano non solo linguaggi grafici, pittorici, manipolativi, ma anche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quelli del corpo legati al movimento, alla comunicazione verbale e non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verbale, ai linguaggi iconici, logici, scientifici, naturali, etici, pensando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sempre ad un bambino che conosce con tutto se stesso.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00B3-AE5D-47A8-9BEA-B34C07E93163}"/>
              </a:ext>
            </a:extLst>
          </p:cNvPr>
          <p:cNvSpPr txBox="1"/>
          <p:nvPr/>
        </p:nvSpPr>
        <p:spPr>
          <a:xfrm>
            <a:off x="2943960" y="967204"/>
            <a:ext cx="8201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cap="all" dirty="0">
                <a:latin typeface="Arial" panose="020B0604020202020204" pitchFamily="34" charset="0"/>
                <a:cs typeface="Arial" panose="020B0604020202020204" pitchFamily="34" charset="0"/>
              </a:rPr>
              <a:t>I CENTO LINGUAGGI DEI BAMBINI</a:t>
            </a:r>
            <a:endParaRPr lang="it-CH" sz="25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8957AF6-D372-4A94-8747-B844A5DE26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F923EE-32CE-41CF-B7C6-F8494266DAF0}"/>
              </a:ext>
            </a:extLst>
          </p:cNvPr>
          <p:cNvSpPr txBox="1"/>
          <p:nvPr/>
        </p:nvSpPr>
        <p:spPr>
          <a:xfrm>
            <a:off x="2369127" y="1627010"/>
            <a:ext cx="6885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L’azione educativa diviene anche per gli adulti non soltanto una trasmissione di saperi e conoscenze, ma in un contesto di ‘ascolti plurimi’ diviene momento di scambio reciproco, di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valorizzazione e arricchimento personale. L’educatrice si affianca al bambino con uno sguardo curioso, attento ed empatico: compito delle maestre è creare e proporre contesti in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cui non è solo l’esito finale che interessa, ma l’osservazione e l’ascolto dei percorsi e dei processi di apprendimento dei bambini, sia individuali che di gruppo. L’adulto si fa garante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della stabilità emotiva e della sicurezza fisica del gruppo di bambini, affinché il gioco e i momenti di cura sviluppino al massimo le abilità di ciascuno.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B4A17-E31A-4CA3-A3D2-629B1CB15676}"/>
              </a:ext>
            </a:extLst>
          </p:cNvPr>
          <p:cNvSpPr txBox="1"/>
          <p:nvPr/>
        </p:nvSpPr>
        <p:spPr>
          <a:xfrm>
            <a:off x="3669363" y="574978"/>
            <a:ext cx="6373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cap="all" dirty="0">
                <a:latin typeface="Arial" panose="020B0604020202020204" pitchFamily="34" charset="0"/>
                <a:cs typeface="Arial" panose="020B0604020202020204" pitchFamily="34" charset="0"/>
              </a:rPr>
              <a:t>IL RUOLO DELL'ADULTO</a:t>
            </a:r>
          </a:p>
        </p:txBody>
      </p:sp>
    </p:spTree>
    <p:extLst>
      <p:ext uri="{BB962C8B-B14F-4D97-AF65-F5344CB8AC3E}">
        <p14:creationId xmlns:p14="http://schemas.microsoft.com/office/powerpoint/2010/main" val="46136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82FAE8C-83F7-49FC-B148-FE87A2D542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09D0F2-455C-4EA8-AFEA-6F8AD55AF275}"/>
              </a:ext>
            </a:extLst>
          </p:cNvPr>
          <p:cNvSpPr txBox="1"/>
          <p:nvPr/>
        </p:nvSpPr>
        <p:spPr>
          <a:xfrm>
            <a:off x="2743200" y="900545"/>
            <a:ext cx="59990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dirty="0">
                <a:latin typeface="Arial" panose="020B0604020202020204" pitchFamily="34" charset="0"/>
                <a:cs typeface="Arial" panose="020B0604020202020204" pitchFamily="34" charset="0"/>
              </a:rPr>
              <a:t>PARTECIPAZIONE DELLE FAMIGLIE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E0AEB1-FF1E-4B75-84F8-C36275120499}"/>
              </a:ext>
            </a:extLst>
          </p:cNvPr>
          <p:cNvSpPr txBox="1"/>
          <p:nvPr/>
        </p:nvSpPr>
        <p:spPr>
          <a:xfrm>
            <a:off x="1593273" y="2272145"/>
            <a:ext cx="8132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genitori sono partner essenziali del progetto educativo del servizio e hanno a loro volta necessità di poter sperimentare la propria funzione anche in un contesto più allargato di quello familiare, dove sia possibile confrontarsi, osservare diversi modelli di interazione e di sostegno allo sviluppo ed anche consolidare la fiducia nelle proprie capacità di saper “far crescere” i propri bambini. Oltre agli scambi quotidiani di informazione relativi alla vita del bambino a casa e al nido sono previsti momenti di incontro e confronto tra operatori e genitori sia a livello individuale che di gruppo, sulle domande dell’educare oggi bambini e bambine.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8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EBFA4AB-EBB3-45EC-AFD2-044799A2C3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8A6657-F84E-4E08-8DD9-AF61C95404D0}"/>
              </a:ext>
            </a:extLst>
          </p:cNvPr>
          <p:cNvSpPr txBox="1"/>
          <p:nvPr/>
        </p:nvSpPr>
        <p:spPr>
          <a:xfrm>
            <a:off x="4616962" y="901437"/>
            <a:ext cx="73983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dirty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854924-50B7-4E93-B45A-F81A59A0614B}"/>
              </a:ext>
            </a:extLst>
          </p:cNvPr>
          <p:cNvSpPr txBox="1"/>
          <p:nvPr/>
        </p:nvSpPr>
        <p:spPr>
          <a:xfrm>
            <a:off x="2202089" y="1786190"/>
            <a:ext cx="8049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Integrazione e accoglienza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Co-costruzione e condivisione educativa, grazie ad un sistema organizzativo basato sulla coppia educativa di riferimento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Rispetto della dignità umana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Senso di appartenenza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Collaborazione e disponibilità (puntualità, trasparenza, coerenza, lavoro in equipe)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Professionalità, competenza, responsabilità, efficacia, propositività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4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86CA33-2D19-4272-9DC6-A240024A6A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B69C27-BDD1-471D-9CD3-9B32E9399D33}"/>
              </a:ext>
            </a:extLst>
          </p:cNvPr>
          <p:cNvSpPr txBox="1"/>
          <p:nvPr/>
        </p:nvSpPr>
        <p:spPr>
          <a:xfrm>
            <a:off x="803563" y="1801090"/>
            <a:ext cx="10584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quanto riguarda il bambino, intendiamo favorire con delle proposte educative e organizzative il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rispetto dei propri ritmi, lo sviluppo dell’identità personale, delle emozioni e della razionalità,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incoraggiandone l’apprendimento, l’autonomia e la specificità culturale (nostri principi guida sono infatti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anche l’integrazione e la multiculturalità caratterizzati dal nostro territorio).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Perseguiamo tali obiettivi focalizzandoci sulla socializzazione, la creatività, la curiosità e lo sviluppo delle potenzialità e dei bisogni cognitivi, emotivi e corporei, rispettando i ritmi di veglia e sonno, e attraverso la cura privilegiata.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riferimento agli adulti che gravitano attorno al bambino, invece, si intende promuovere una cultura di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sviluppo e apprendimento, in modo tale che i gesti di cura ed educazione verso il piccolo possano essere tradotti in benessere e integrazione degli apprendimenti.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2DEBEA-DBFD-4A28-9C9F-E4B7680DECD8}"/>
              </a:ext>
            </a:extLst>
          </p:cNvPr>
          <p:cNvSpPr txBox="1"/>
          <p:nvPr/>
        </p:nvSpPr>
        <p:spPr>
          <a:xfrm>
            <a:off x="4708976" y="761478"/>
            <a:ext cx="5444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500" dirty="0">
                <a:latin typeface="Arial" panose="020B0604020202020204" pitchFamily="34" charset="0"/>
                <a:cs typeface="Arial" panose="020B0604020202020204" pitchFamily="34" charset="0"/>
              </a:rPr>
              <a:t>Obbiettivi </a:t>
            </a:r>
          </a:p>
        </p:txBody>
      </p:sp>
    </p:spTree>
    <p:extLst>
      <p:ext uri="{BB962C8B-B14F-4D97-AF65-F5344CB8AC3E}">
        <p14:creationId xmlns:p14="http://schemas.microsoft.com/office/powerpoint/2010/main" val="207234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30E750-15C4-43D1-87D9-B7D3E5382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ED3F48-C73C-4F1B-8EC6-D5C54FC46883}"/>
              </a:ext>
            </a:extLst>
          </p:cNvPr>
          <p:cNvSpPr txBox="1"/>
          <p:nvPr/>
        </p:nvSpPr>
        <p:spPr>
          <a:xfrm>
            <a:off x="1801353" y="1429633"/>
            <a:ext cx="9421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Ritmo individuale: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 impegniamo per rispettare le abitudini di ciascuno, garantendo la specificità delle cure per ogni singolo bambino (pasti, sonno, veglia…)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Approccio eclettico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ci riferiamo alla pedagogia attiva, prendendo spunto da linee pedagogiche che si rifanno a Montessori,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Pikler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Goldschmied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evitando di irrigidirci su un singolo approccio, ma scegliendo ciò che è meglio per ogni bambino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Alleanza con la famiglia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i genitori e la rete familiare dei bambini sono i nostri più grandi alleati, con loro scambiamo quotidianamente informazioni per ottimizzare le cure del bambino in modo unico e specifico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Coppia educativa di riferimento / rete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due educatrici in particolare si pongono come garanti per la famiglia e gli accordi educativi, l’intera equipe funge da supporto e da rete per accogliere il bambino durante tutta la giornata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32C592-D843-4CAD-8416-705CE0A97A1B}"/>
              </a:ext>
            </a:extLst>
          </p:cNvPr>
          <p:cNvSpPr txBox="1"/>
          <p:nvPr/>
        </p:nvSpPr>
        <p:spPr>
          <a:xfrm>
            <a:off x="4175185" y="468055"/>
            <a:ext cx="34246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83553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73CEAA-D91B-4D6A-B16B-BF6051C209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" y="0"/>
            <a:ext cx="12142729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90C32C-26DE-4009-BBD2-CC0411B1CC86}"/>
              </a:ext>
            </a:extLst>
          </p:cNvPr>
          <p:cNvSpPr txBox="1"/>
          <p:nvPr/>
        </p:nvSpPr>
        <p:spPr>
          <a:xfrm>
            <a:off x="1750901" y="815327"/>
            <a:ext cx="8132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Proponiamo delle attività in co-costruzione con loro (ad esempio riunioni per sala per esplicitare le aspettative dei genitori, co-costruzione del progetto individuale del bambino) ed altre che le riguardano come destinatari (ad esempio colloqui, sportello di ascolto,…);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Due vote all’anno (durante il periodo natalizio e in estate) organizziamo feste per ogni gruppo in cui invitiamo le famiglie per potersi conoscere e interagire tra loro: sono momenti di scambio e confronto anche con le educatrici, in cui si condivide una merenda-aperitivo e si interagisce in modo informale;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Quotidianamente ci scambiamo con i genitori le informazioni necessarie per la cura del bambino (all’accoglienza) e diamo un piccolo feedback di come è andata la giornata del bambino (al ricongiungimento); siamo disponibili su appuntamento (telefonico o in presenza) per colloqui specifici riguardanti temi da approfondire.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8F3B50-4F00-48E8-BFB3-25FFEC8AC50B}"/>
              </a:ext>
            </a:extLst>
          </p:cNvPr>
          <p:cNvSpPr txBox="1"/>
          <p:nvPr/>
        </p:nvSpPr>
        <p:spPr>
          <a:xfrm>
            <a:off x="3278038" y="345057"/>
            <a:ext cx="47275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Relazione con le famiglie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636674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1749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sala arcobaleno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sala arcobaleno</dc:title>
  <dc:creator>Alice</dc:creator>
  <cp:lastModifiedBy>Elena Parravicini</cp:lastModifiedBy>
  <cp:revision>26</cp:revision>
  <dcterms:created xsi:type="dcterms:W3CDTF">2021-12-19T20:46:50Z</dcterms:created>
  <dcterms:modified xsi:type="dcterms:W3CDTF">2022-03-14T08:18:32Z</dcterms:modified>
</cp:coreProperties>
</file>